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431" r:id="rId2"/>
    <p:sldId id="453" r:id="rId3"/>
    <p:sldId id="437" r:id="rId4"/>
    <p:sldId id="439" r:id="rId5"/>
    <p:sldId id="441" r:id="rId6"/>
    <p:sldId id="452" r:id="rId7"/>
    <p:sldId id="440" r:id="rId8"/>
    <p:sldId id="443" r:id="rId9"/>
    <p:sldId id="436" r:id="rId10"/>
    <p:sldId id="446" r:id="rId11"/>
    <p:sldId id="438" r:id="rId12"/>
    <p:sldId id="448" r:id="rId13"/>
    <p:sldId id="449" r:id="rId14"/>
    <p:sldId id="445" r:id="rId15"/>
    <p:sldId id="456" r:id="rId16"/>
    <p:sldId id="454" r:id="rId17"/>
    <p:sldId id="455" r:id="rId18"/>
    <p:sldId id="442" r:id="rId19"/>
    <p:sldId id="435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9696"/>
    <a:srgbClr val="5BAB35"/>
    <a:srgbClr val="76C74D"/>
    <a:srgbClr val="8CD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68" autoAdjust="0"/>
    <p:restoredTop sz="90530" autoAdjust="0"/>
  </p:normalViewPr>
  <p:slideViewPr>
    <p:cSldViewPr snapToGrid="0" snapToObjects="1">
      <p:cViewPr varScale="1">
        <p:scale>
          <a:sx n="103" d="100"/>
          <a:sy n="103" d="100"/>
        </p:scale>
        <p:origin x="192" y="132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206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79C210-AC41-124C-8904-30D2107BBB2C}" type="datetimeFigureOut">
              <a:rPr kumimoji="1" lang="zh-CN" altLang="en-US" smtClean="0"/>
              <a:t>2018/7/23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605A94-EC0D-0844-8F63-5FE7783BC4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2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010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6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87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9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561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16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938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19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92" y="2057068"/>
            <a:ext cx="1466606" cy="50816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503" y="152908"/>
            <a:ext cx="1679575" cy="1612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492" y="469734"/>
            <a:ext cx="1466606" cy="5081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5585" y="214330"/>
            <a:ext cx="2191272" cy="156519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43252" y="4343431"/>
            <a:ext cx="2157348" cy="102919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6700" y="142749"/>
            <a:ext cx="1690157" cy="162255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022919" y="178539"/>
            <a:ext cx="1996604" cy="16367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503" y="152908"/>
            <a:ext cx="1679575" cy="1612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big bar down)" preserve="1" userDrawn="1">
  <p:cSld name="1_Title (big bar dow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dtText Box 101 Id15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6" y="7"/>
            <a:ext cx="2117" cy="1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4083" rIns="0" bIns="0">
            <a:noAutofit/>
          </a:bodyPr>
          <a:lstStyle/>
          <a:p>
            <a:pPr algn="ctr" defTabSz="913765"/>
            <a:endParaRPr lang="en-US" sz="1065" b="1" dirty="0">
              <a:solidFill>
                <a:srgbClr val="990000"/>
              </a:solidFill>
              <a:latin typeface="Arial" panose="020B0604020202020204"/>
              <a:sym typeface="Calibri" panose="020F0502020204030204"/>
            </a:endParaRP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" preserve="1" userDrawn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1151872" y="6592834"/>
            <a:ext cx="762265" cy="143543"/>
          </a:xfrm>
          <a:prstGeom prst="rect">
            <a:avLst/>
          </a:prstGeom>
        </p:spPr>
        <p:txBody>
          <a:bodyPr lIns="68580" tIns="34290" rIns="68580" bIns="34290"/>
          <a:lstStyle/>
          <a:p>
            <a:pPr defTabSz="913765"/>
            <a:fld id="{BB4633D0-F2C0-4ED5-9D6E-49BD51389DAA}" type="slidenum">
              <a:rPr lang="en-US" sz="1865" smtClean="0">
                <a:solidFill>
                  <a:sysClr val="windowText" lastClr="000000"/>
                </a:solidFill>
                <a:latin typeface="Arial" panose="020B0604020202020204"/>
                <a:sym typeface="Calibri" panose="020F0502020204030204"/>
              </a:rPr>
              <a:t>‹#›</a:t>
            </a:fld>
            <a:endParaRPr lang="en-US" sz="1865">
              <a:solidFill>
                <a:sysClr val="windowText" lastClr="000000"/>
              </a:solidFill>
              <a:latin typeface="Arial" panose="020B060402020202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big bar down)" preserve="1" userDrawn="1">
  <p:cSld name="1_Title (big bar dow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dtText Box 101 Id15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3" y="4"/>
            <a:ext cx="2117" cy="1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4083" rIns="0" bIns="0">
            <a:noAutofit/>
          </a:bodyPr>
          <a:lstStyle/>
          <a:p>
            <a:pPr algn="ctr"/>
            <a:endParaRPr lang="en-US" sz="1040" b="1" dirty="0">
              <a:solidFill>
                <a:srgbClr val="990000"/>
              </a:solidFill>
              <a:latin typeface="Arial" panose="020B0604020202020204"/>
              <a:sym typeface="Calibri" panose="020F0502020204030204"/>
            </a:endParaRP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ADE58-89A6-B34B-B490-0595A4A3A86D}" type="datetimeFigureOut">
              <a:rPr kumimoji="1" lang="zh-CN" altLang="en-US" smtClean="0"/>
              <a:t>2018/7/23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3E0C2-4774-BA46-BC41-0B56DF8CB8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.weixin.qq.com/" TargetMode="External"/><Relationship Id="rId2" Type="http://schemas.openxmlformats.org/officeDocument/2006/relationships/hyperlink" Target="https://mp.weixin.qq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evelopers.weixin.qq.com/miniprogram/dev/framework/MINA.html" TargetMode="External"/><Relationship Id="rId4" Type="http://schemas.openxmlformats.org/officeDocument/2006/relationships/hyperlink" Target="https://developers.weixin.qq.com/miniprogram/dev/devtools/download.htm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.weixin.qq.com/" TargetMode="External"/><Relationship Id="rId2" Type="http://schemas.openxmlformats.org/officeDocument/2006/relationships/hyperlink" Target="https://mp.weixin.qq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19513" y="2323366"/>
            <a:ext cx="4093416" cy="1046434"/>
          </a:xfrm>
          <a:prstGeom prst="rect">
            <a:avLst/>
          </a:prstGeom>
        </p:spPr>
        <p:txBody>
          <a:bodyPr wrap="none" lIns="121914" tIns="60957" rIns="121914" bIns="60957">
            <a:spAutoFit/>
          </a:bodyPr>
          <a:lstStyle/>
          <a:p>
            <a:pPr algn="ctr" defTabSz="1214755"/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微信小程序</a:t>
            </a:r>
            <a:endParaRPr lang="en-US" altLang="zh-CN" sz="6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251462" y="3790599"/>
            <a:ext cx="36295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4755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2018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年</a:t>
            </a:r>
            <a:r>
              <a:rPr lang="en-US" altLang="zh-Han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07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月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2</a:t>
            </a:r>
            <a:r>
              <a:rPr lang="en-US" altLang="zh-Han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4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日   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|    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工作分享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3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app.js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603BA1-5104-2847-9735-2826FCFE7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2648" y="1337936"/>
            <a:ext cx="5115699" cy="51339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829FE1-F706-5C46-B1EA-C4F11B340DF7}"/>
              </a:ext>
            </a:extLst>
          </p:cNvPr>
          <p:cNvSpPr txBox="1"/>
          <p:nvPr/>
        </p:nvSpPr>
        <p:spPr>
          <a:xfrm>
            <a:off x="741405" y="1507524"/>
            <a:ext cx="308770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App()</a:t>
            </a:r>
            <a:r>
              <a:rPr lang="zh-Hans" altLang="en-US" dirty="0"/>
              <a:t>：</a:t>
            </a:r>
            <a:r>
              <a:rPr lang="zh-CN" altLang="en-US" dirty="0"/>
              <a:t>全局初始化</a:t>
            </a:r>
            <a:r>
              <a:rPr lang="en-US" altLang="zh-CN" dirty="0"/>
              <a:t>App</a:t>
            </a:r>
            <a:r>
              <a:rPr lang="zh-CN" altLang="en-US" dirty="0"/>
              <a:t>实例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onLaunch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onShow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onHide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onError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onPageNotFound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err="1"/>
              <a:t>getApp</a:t>
            </a:r>
            <a:r>
              <a:rPr lang="en-US" dirty="0"/>
              <a:t>()</a:t>
            </a:r>
            <a:r>
              <a:rPr lang="zh-Hans" altLang="en-US" dirty="0"/>
              <a:t>：</a:t>
            </a:r>
            <a:r>
              <a:rPr lang="zh-CN" altLang="en-US" dirty="0"/>
              <a:t>全局获取</a:t>
            </a:r>
            <a:r>
              <a:rPr lang="en-US" altLang="zh-CN" dirty="0"/>
              <a:t>App</a:t>
            </a:r>
            <a:r>
              <a:rPr lang="zh-CN" altLang="en-US" dirty="0"/>
              <a:t>实例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0383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3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app.json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44AFA0-AA62-794B-BA47-F52944BC6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980" y="1080671"/>
            <a:ext cx="3331676" cy="50470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B18BD8-1CA2-4045-A418-9CE842F30093}"/>
              </a:ext>
            </a:extLst>
          </p:cNvPr>
          <p:cNvSpPr txBox="1"/>
          <p:nvPr/>
        </p:nvSpPr>
        <p:spPr>
          <a:xfrm>
            <a:off x="665018" y="1395167"/>
            <a:ext cx="40527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小程序全局配置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pages: </a:t>
            </a:r>
            <a:r>
              <a:rPr lang="zh-CN" altLang="en-US" dirty="0"/>
              <a:t>设置页面路径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window: </a:t>
            </a:r>
            <a:r>
              <a:rPr lang="zh-CN" altLang="en-US" dirty="0"/>
              <a:t>设置默认页面的窗口表现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tagBar</a:t>
            </a:r>
            <a:r>
              <a:rPr lang="en-US" altLang="zh-CN" dirty="0"/>
              <a:t>: </a:t>
            </a:r>
            <a:r>
              <a:rPr lang="zh-CN" altLang="en-US" dirty="0"/>
              <a:t>设置底部 </a:t>
            </a:r>
            <a:r>
              <a:rPr lang="en-US" dirty="0"/>
              <a:t>tab </a:t>
            </a:r>
            <a:r>
              <a:rPr lang="zh-CN" altLang="en-US" dirty="0"/>
              <a:t>的表现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networkTimeout</a:t>
            </a:r>
            <a:r>
              <a:rPr lang="en-US" dirty="0"/>
              <a:t>: </a:t>
            </a:r>
            <a:r>
              <a:rPr lang="zh-CN" altLang="en-US" dirty="0"/>
              <a:t>设置网络超时时间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debug: </a:t>
            </a:r>
            <a:r>
              <a:rPr lang="zh-CN" altLang="en-US" dirty="0"/>
              <a:t>设置是否开启 </a:t>
            </a:r>
            <a:r>
              <a:rPr lang="en-US" dirty="0"/>
              <a:t>debug </a:t>
            </a:r>
            <a:r>
              <a:rPr lang="zh-CN" altLang="en-US" dirty="0"/>
              <a:t>模式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33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3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page.js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334288-4EBB-0248-9D87-AE3630552588}"/>
              </a:ext>
            </a:extLst>
          </p:cNvPr>
          <p:cNvSpPr txBox="1"/>
          <p:nvPr/>
        </p:nvSpPr>
        <p:spPr>
          <a:xfrm>
            <a:off x="811978" y="1847909"/>
            <a:ext cx="257955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生命周期函数：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onLoad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onReady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onShow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dirty="0" err="1"/>
              <a:t>onHide</a:t>
            </a:r>
            <a:endParaRPr lang="en-US" altLang="zh-Han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onUnload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zh-CN" altLang="en-US" dirty="0"/>
              <a:t>事件回调函数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onPullDownRefresh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onReachBottom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onShareAppMessage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onPageScroll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A2BE00-A8DB-6C43-88BF-42CD0AD82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2797" y="1631092"/>
            <a:ext cx="5749860" cy="3761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04A3B2-0608-4345-B0BD-2E71E31BDE73}"/>
              </a:ext>
            </a:extLst>
          </p:cNvPr>
          <p:cNvSpPr txBox="1"/>
          <p:nvPr/>
        </p:nvSpPr>
        <p:spPr>
          <a:xfrm>
            <a:off x="665018" y="1388032"/>
            <a:ext cx="277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Page(): </a:t>
            </a:r>
            <a:r>
              <a:rPr lang="zh-CN" altLang="en-US" dirty="0"/>
              <a:t>全局注册页面函数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5827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3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page.json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51E3D0-9B3C-CD49-B553-821B40DC4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241" y="1485640"/>
            <a:ext cx="5816339" cy="12303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BE1F19-3269-A94E-A11B-B22D5EC1FAF8}"/>
              </a:ext>
            </a:extLst>
          </p:cNvPr>
          <p:cNvSpPr txBox="1"/>
          <p:nvPr/>
        </p:nvSpPr>
        <p:spPr>
          <a:xfrm>
            <a:off x="665018" y="1474624"/>
            <a:ext cx="3659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页面配置，覆盖</a:t>
            </a:r>
            <a:r>
              <a:rPr lang="en-US" altLang="zh-CN" dirty="0" err="1"/>
              <a:t>app.json</a:t>
            </a:r>
            <a:r>
              <a:rPr lang="zh-CN" altLang="en-US" dirty="0"/>
              <a:t>的默认</a:t>
            </a:r>
            <a:r>
              <a:rPr lang="en-US" altLang="zh-CN" dirty="0"/>
              <a:t>window</a:t>
            </a:r>
            <a:r>
              <a:rPr lang="zh-CN" altLang="en-US" dirty="0"/>
              <a:t>配置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849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3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page.wxml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F2B4B5-E9A6-354B-9B17-46058293B23B}"/>
              </a:ext>
            </a:extLst>
          </p:cNvPr>
          <p:cNvSpPr txBox="1"/>
          <p:nvPr/>
        </p:nvSpPr>
        <p:spPr>
          <a:xfrm>
            <a:off x="857839" y="1583703"/>
            <a:ext cx="115929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常用标签</a:t>
            </a:r>
            <a:r>
              <a:rPr lang="en-US" altLang="zh-CN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button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43FCDA-8547-E249-9B50-93C325B52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430" y="1583703"/>
            <a:ext cx="5831940" cy="14560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4213B0-9928-D643-9462-3A499CF62EA9}"/>
              </a:ext>
            </a:extLst>
          </p:cNvPr>
          <p:cNvSpPr txBox="1"/>
          <p:nvPr/>
        </p:nvSpPr>
        <p:spPr>
          <a:xfrm>
            <a:off x="857839" y="4004938"/>
            <a:ext cx="224773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特性：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数据绑定</a:t>
            </a:r>
            <a:r>
              <a:rPr lang="en-US" altLang="zh-CN" dirty="0"/>
              <a:t> {{value}}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条件渲染</a:t>
            </a:r>
            <a:r>
              <a:rPr lang="en-US" altLang="zh-CN" dirty="0"/>
              <a:t> </a:t>
            </a:r>
            <a:r>
              <a:rPr lang="en-US" altLang="zh-CN" dirty="0" err="1"/>
              <a:t>wx:if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列表渲染</a:t>
            </a:r>
            <a:r>
              <a:rPr lang="zh-Hans" altLang="en-US" dirty="0"/>
              <a:t> </a:t>
            </a:r>
            <a:r>
              <a:rPr lang="en-US" altLang="zh-Hans" dirty="0" err="1"/>
              <a:t>wx:for</a:t>
            </a:r>
            <a:endParaRPr lang="en-US" altLang="zh-Han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5232819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">
            <a:extLst>
              <a:ext uri="{FF2B5EF4-FFF2-40B4-BE49-F238E27FC236}">
                <a16:creationId xmlns:a16="http://schemas.microsoft.com/office/drawing/2014/main" id="{96054276-7A0E-3945-B91F-9BAFF2122CDA}"/>
              </a:ext>
            </a:extLst>
          </p:cNvPr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3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ext.json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A7299F-8F31-DA46-A70F-4B28905E14AC}"/>
              </a:ext>
            </a:extLst>
          </p:cNvPr>
          <p:cNvSpPr txBox="1"/>
          <p:nvPr/>
        </p:nvSpPr>
        <p:spPr>
          <a:xfrm>
            <a:off x="665018" y="1445740"/>
            <a:ext cx="41788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第三方平台开发配置：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extEnable</a:t>
            </a:r>
            <a:r>
              <a:rPr lang="en-US" altLang="zh-CN" dirty="0"/>
              <a:t>: </a:t>
            </a:r>
            <a:r>
              <a:rPr lang="zh-CN" altLang="en-US" dirty="0"/>
              <a:t>只有设置为</a:t>
            </a:r>
            <a:r>
              <a:rPr lang="en-US" altLang="zh-CN" dirty="0"/>
              <a:t>true</a:t>
            </a:r>
            <a:r>
              <a:rPr lang="zh-Hans" altLang="en-US" dirty="0"/>
              <a:t>，</a:t>
            </a:r>
            <a:r>
              <a:rPr lang="zh-CN" altLang="en-US" dirty="0"/>
              <a:t>才能通过</a:t>
            </a:r>
            <a:r>
              <a:rPr lang="en-US" altLang="zh-CN" dirty="0" err="1"/>
              <a:t>getExtConfig</a:t>
            </a:r>
            <a:r>
              <a:rPr lang="zh-CN" altLang="en-US" dirty="0"/>
              <a:t>读取</a:t>
            </a:r>
            <a:r>
              <a:rPr lang="en-US" altLang="zh-CN" dirty="0" err="1"/>
              <a:t>ext</a:t>
            </a:r>
            <a:r>
              <a:rPr lang="zh-CN" altLang="en-US" dirty="0"/>
              <a:t>配置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ext</a:t>
            </a:r>
            <a:r>
              <a:rPr lang="en-US" altLang="zh-CN" dirty="0"/>
              <a:t>: </a:t>
            </a:r>
            <a:r>
              <a:rPr lang="zh-CN" altLang="en-US" dirty="0"/>
              <a:t>扩展配置</a:t>
            </a:r>
            <a:endParaRPr lang="en-US" altLang="zh-CN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4E8B32-7A17-D148-ABB6-4197F998F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344" y="1445740"/>
            <a:ext cx="5817801" cy="18834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BDC6B8-4CE8-E248-869C-78D778A56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3344" y="3594959"/>
            <a:ext cx="4013715" cy="142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573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62"/>
            <a:ext cx="12192000" cy="683747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033153" y="2951948"/>
            <a:ext cx="5874305" cy="800213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defTabSz="1214755"/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问题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4717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850E8E-2E9B-E440-92D1-D785D7093B2D}"/>
              </a:ext>
            </a:extLst>
          </p:cNvPr>
          <p:cNvSpPr txBox="1"/>
          <p:nvPr/>
        </p:nvSpPr>
        <p:spPr>
          <a:xfrm>
            <a:off x="782425" y="1423447"/>
            <a:ext cx="52068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生态封闭，不支持</a:t>
            </a:r>
            <a:r>
              <a:rPr lang="en-US" altLang="zh-CN" dirty="0"/>
              <a:t>ES</a:t>
            </a:r>
            <a:r>
              <a:rPr lang="en-US" altLang="zh-Hans" dirty="0"/>
              <a:t>6</a:t>
            </a:r>
            <a:r>
              <a:rPr lang="zh-CN" altLang="en-US" dirty="0"/>
              <a:t>语法，无法引用</a:t>
            </a:r>
            <a:r>
              <a:rPr lang="en-US" altLang="zh-CN" dirty="0" err="1"/>
              <a:t>npm</a:t>
            </a:r>
            <a:r>
              <a:rPr lang="zh-CN" altLang="en-US" dirty="0"/>
              <a:t>包；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主流</a:t>
            </a:r>
            <a:r>
              <a:rPr lang="en-US" altLang="zh-CN" dirty="0"/>
              <a:t>IDE</a:t>
            </a:r>
            <a:r>
              <a:rPr lang="zh-CN" altLang="en-US" dirty="0"/>
              <a:t>支持不友好；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WXS</a:t>
            </a:r>
            <a:r>
              <a:rPr lang="zh-CN" altLang="en-US" dirty="0"/>
              <a:t>文档不完整；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社区不完善，遇到问题找不到解决方案；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兼容性待提高，部分机型表现不一致；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……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36731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常用资源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DAC8C7-DFC7-3F4A-A9D1-2F62D3F9CF4F}"/>
              </a:ext>
            </a:extLst>
          </p:cNvPr>
          <p:cNvSpPr txBox="1"/>
          <p:nvPr/>
        </p:nvSpPr>
        <p:spPr>
          <a:xfrm>
            <a:off x="716437" y="1498862"/>
            <a:ext cx="99181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微信公众平台：</a:t>
            </a:r>
            <a:r>
              <a:rPr lang="en-US" altLang="zh-CN" dirty="0"/>
              <a:t> </a:t>
            </a:r>
            <a:r>
              <a:rPr lang="en-US" altLang="zh-CN" dirty="0">
                <a:hlinkClick r:id="rId2"/>
              </a:rPr>
              <a:t>https://mp.weixin.qq.com/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微信开放平台：</a:t>
            </a:r>
            <a:r>
              <a:rPr lang="en-US" altLang="zh-CN" dirty="0"/>
              <a:t> </a:t>
            </a:r>
            <a:r>
              <a:rPr lang="en-US" altLang="zh-CN" dirty="0">
                <a:hlinkClick r:id="rId3"/>
              </a:rPr>
              <a:t>https://open.weixin.qq.com/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微信开发者工具：</a:t>
            </a:r>
            <a:r>
              <a:rPr lang="en-US" altLang="zh-CN" dirty="0">
                <a:hlinkClick r:id="rId4"/>
              </a:rPr>
              <a:t>https://developers.weixin.qq.com/miniprogram/dev/devtools/download.html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小程序开发文档：</a:t>
            </a:r>
            <a:r>
              <a:rPr lang="en-US" altLang="zh-CN" dirty="0">
                <a:hlinkClick r:id="rId5"/>
              </a:rPr>
              <a:t>https://developers.weixin.qq.com/miniprogram/dev/framework/MINA.html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0918471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微信图片_201806121400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85" y="-22225"/>
            <a:ext cx="1219390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25"/>
            <a:ext cx="12192000" cy="683747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033153" y="2951948"/>
            <a:ext cx="5874305" cy="800213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defTabSz="1214755"/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平台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7432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微信管理平台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A8F7E3-FE62-924C-9A23-04F5CD5BD0AC}"/>
              </a:ext>
            </a:extLst>
          </p:cNvPr>
          <p:cNvSpPr txBox="1"/>
          <p:nvPr/>
        </p:nvSpPr>
        <p:spPr>
          <a:xfrm>
            <a:off x="895546" y="1611984"/>
            <a:ext cx="49375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微信公众平台：</a:t>
            </a:r>
            <a:r>
              <a:rPr lang="en-US" altLang="zh-CN" dirty="0"/>
              <a:t> </a:t>
            </a:r>
            <a:r>
              <a:rPr lang="en-US" altLang="zh-CN" dirty="0">
                <a:hlinkClick r:id="rId2"/>
              </a:rPr>
              <a:t>https://mp.weixin.qq.com/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微信开放平台：</a:t>
            </a:r>
            <a:r>
              <a:rPr lang="en-US" altLang="zh-CN" dirty="0"/>
              <a:t> </a:t>
            </a:r>
            <a:r>
              <a:rPr lang="en-US" altLang="zh-CN" dirty="0">
                <a:hlinkClick r:id="rId3"/>
              </a:rPr>
              <a:t>https://open.weixin.qq.com/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945EF5-823D-E546-B4C8-0A1C8B936A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049" y="2535313"/>
            <a:ext cx="5211804" cy="37731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0878D3-87DF-304E-BAC0-791481AABB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5713" y="2480047"/>
            <a:ext cx="4687403" cy="38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9103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注册流程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8692E40-4DF4-8C4B-B7DA-55C036C6417C}"/>
              </a:ext>
            </a:extLst>
          </p:cNvPr>
          <p:cNvSpPr/>
          <p:nvPr/>
        </p:nvSpPr>
        <p:spPr>
          <a:xfrm>
            <a:off x="989814" y="1885361"/>
            <a:ext cx="1791093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申请小程序</a:t>
            </a:r>
            <a:endParaRPr lang="en-US" altLang="zh-CN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8B9A7EA-5ED5-BC4A-A013-F1B07D8FD335}"/>
              </a:ext>
            </a:extLst>
          </p:cNvPr>
          <p:cNvSpPr/>
          <p:nvPr/>
        </p:nvSpPr>
        <p:spPr>
          <a:xfrm>
            <a:off x="3733012" y="1885361"/>
            <a:ext cx="1791093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绑定到</a:t>
            </a:r>
            <a:endParaRPr lang="en-US" altLang="zh-CN" dirty="0"/>
          </a:p>
          <a:p>
            <a:pPr algn="ctr"/>
            <a:r>
              <a:rPr lang="zh-CN" altLang="en-US" dirty="0"/>
              <a:t>第三方平台</a:t>
            </a:r>
            <a:endParaRPr lang="en-US" dirty="0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34A0F434-661D-4F43-B4DC-712960F771A1}"/>
              </a:ext>
            </a:extLst>
          </p:cNvPr>
          <p:cNvSpPr/>
          <p:nvPr/>
        </p:nvSpPr>
        <p:spPr>
          <a:xfrm>
            <a:off x="2941162" y="2147662"/>
            <a:ext cx="631597" cy="3897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92112C8-6651-DE43-9BA9-BDDE54FEFBDA}"/>
              </a:ext>
            </a:extLst>
          </p:cNvPr>
          <p:cNvSpPr/>
          <p:nvPr/>
        </p:nvSpPr>
        <p:spPr>
          <a:xfrm>
            <a:off x="989814" y="3510183"/>
            <a:ext cx="1791093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开发</a:t>
            </a:r>
            <a:endParaRPr lang="en-US" altLang="zh-CN" dirty="0"/>
          </a:p>
          <a:p>
            <a:pPr algn="ctr"/>
            <a:r>
              <a:rPr lang="zh-CN" altLang="en-US" dirty="0"/>
              <a:t>小程序模版</a:t>
            </a:r>
            <a:endParaRPr lang="en-US" dirty="0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3609AFB-51B2-A94E-90E9-F076AA4C1A5D}"/>
              </a:ext>
            </a:extLst>
          </p:cNvPr>
          <p:cNvSpPr/>
          <p:nvPr/>
        </p:nvSpPr>
        <p:spPr>
          <a:xfrm>
            <a:off x="5656081" y="2147662"/>
            <a:ext cx="631597" cy="3897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9727D63-103B-F248-A1E7-E420663014D6}"/>
              </a:ext>
            </a:extLst>
          </p:cNvPr>
          <p:cNvSpPr/>
          <p:nvPr/>
        </p:nvSpPr>
        <p:spPr>
          <a:xfrm>
            <a:off x="3733012" y="3510183"/>
            <a:ext cx="1791093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添加到模版库</a:t>
            </a:r>
            <a:endParaRPr lang="en-US" dirty="0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82684BDC-F9A8-C141-90AD-94FA2C768F27}"/>
              </a:ext>
            </a:extLst>
          </p:cNvPr>
          <p:cNvSpPr/>
          <p:nvPr/>
        </p:nvSpPr>
        <p:spPr>
          <a:xfrm>
            <a:off x="2941161" y="3772484"/>
            <a:ext cx="631597" cy="3897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0E734DC3-17AF-534E-B049-8FBAB00D1AC1}"/>
              </a:ext>
            </a:extLst>
          </p:cNvPr>
          <p:cNvSpPr/>
          <p:nvPr/>
        </p:nvSpPr>
        <p:spPr>
          <a:xfrm rot="10800000">
            <a:off x="4491868" y="2895735"/>
            <a:ext cx="273380" cy="5184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B808E89-2126-9641-826F-3709D93E985F}"/>
              </a:ext>
            </a:extLst>
          </p:cNvPr>
          <p:cNvSpPr/>
          <p:nvPr/>
        </p:nvSpPr>
        <p:spPr>
          <a:xfrm>
            <a:off x="6419654" y="1885361"/>
            <a:ext cx="1791093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上传</a:t>
            </a:r>
            <a:endParaRPr lang="en-US" altLang="zh-CN" dirty="0"/>
          </a:p>
          <a:p>
            <a:pPr algn="ctr"/>
            <a:r>
              <a:rPr lang="zh-CN" altLang="en-US" dirty="0"/>
              <a:t>小程序模板</a:t>
            </a:r>
            <a:endParaRPr lang="en-US" dirty="0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59ABEF01-0ED9-7644-8CD0-521F60C89C7C}"/>
              </a:ext>
            </a:extLst>
          </p:cNvPr>
          <p:cNvSpPr/>
          <p:nvPr/>
        </p:nvSpPr>
        <p:spPr>
          <a:xfrm>
            <a:off x="8342723" y="2147662"/>
            <a:ext cx="631597" cy="3897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59A30EE-DC28-6547-9D7A-6C426951697A}"/>
              </a:ext>
            </a:extLst>
          </p:cNvPr>
          <p:cNvSpPr/>
          <p:nvPr/>
        </p:nvSpPr>
        <p:spPr>
          <a:xfrm>
            <a:off x="9106296" y="1885361"/>
            <a:ext cx="1791093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提交微信审核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02029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491444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发布流程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121AA54-9F04-0E49-B654-606B16747C46}"/>
              </a:ext>
            </a:extLst>
          </p:cNvPr>
          <p:cNvSpPr/>
          <p:nvPr/>
        </p:nvSpPr>
        <p:spPr>
          <a:xfrm>
            <a:off x="1687398" y="1659116"/>
            <a:ext cx="1376314" cy="575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微信开发者工具</a:t>
            </a:r>
            <a:endParaRPr lang="en-US" altLang="zh-CN" sz="1200" dirty="0"/>
          </a:p>
          <a:p>
            <a:pPr algn="ctr"/>
            <a:r>
              <a:rPr lang="zh-CN" altLang="en-US" sz="1200" dirty="0"/>
              <a:t>上传代码</a:t>
            </a:r>
            <a:endParaRPr lang="en-US" sz="1200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3DE9F7ED-CD84-D04F-A1C3-45E01C5018AC}"/>
              </a:ext>
            </a:extLst>
          </p:cNvPr>
          <p:cNvSpPr/>
          <p:nvPr/>
        </p:nvSpPr>
        <p:spPr>
          <a:xfrm>
            <a:off x="3153266" y="1890072"/>
            <a:ext cx="697584" cy="1131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62140EE-31E0-DD49-BA98-FCAED8EF93B9}"/>
              </a:ext>
            </a:extLst>
          </p:cNvPr>
          <p:cNvSpPr/>
          <p:nvPr/>
        </p:nvSpPr>
        <p:spPr>
          <a:xfrm>
            <a:off x="3940404" y="1659115"/>
            <a:ext cx="1451728" cy="575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添加到模板库</a:t>
            </a:r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21A97D-603B-4E4B-AFC5-A60452968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606" y="2699476"/>
            <a:ext cx="3963099" cy="14505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D9CFEA-C48C-8C4C-A003-B38F76232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2030" y="2699476"/>
            <a:ext cx="4389994" cy="1450546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2145487-8469-A346-8CF2-0D19B5BF3666}"/>
              </a:ext>
            </a:extLst>
          </p:cNvPr>
          <p:cNvSpPr/>
          <p:nvPr/>
        </p:nvSpPr>
        <p:spPr>
          <a:xfrm>
            <a:off x="6268824" y="1659115"/>
            <a:ext cx="1451728" cy="575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更新小程序</a:t>
            </a:r>
            <a:endParaRPr lang="en-US" sz="1200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9B486DE-ED8C-C34D-9EDB-4C3433D854B4}"/>
              </a:ext>
            </a:extLst>
          </p:cNvPr>
          <p:cNvSpPr/>
          <p:nvPr/>
        </p:nvSpPr>
        <p:spPr>
          <a:xfrm>
            <a:off x="5481686" y="1890072"/>
            <a:ext cx="697584" cy="1131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3FF19C-BD0E-4E45-9D65-C4831CEDF9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0020" y="4471622"/>
            <a:ext cx="3960532" cy="1844268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1E7B085-93D8-C34D-BC89-8A71E1E1D9A3}"/>
              </a:ext>
            </a:extLst>
          </p:cNvPr>
          <p:cNvSpPr/>
          <p:nvPr/>
        </p:nvSpPr>
        <p:spPr>
          <a:xfrm>
            <a:off x="8597244" y="1659115"/>
            <a:ext cx="1451728" cy="575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提交审核</a:t>
            </a:r>
            <a:endParaRPr lang="en-US" sz="1200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2FA6B3ED-4A8B-C34F-909E-AEA1B8A6B1E0}"/>
              </a:ext>
            </a:extLst>
          </p:cNvPr>
          <p:cNvSpPr/>
          <p:nvPr/>
        </p:nvSpPr>
        <p:spPr>
          <a:xfrm>
            <a:off x="7810106" y="1890072"/>
            <a:ext cx="697584" cy="1131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86D534-A3C3-774E-A390-70BFE1F113DB}"/>
              </a:ext>
            </a:extLst>
          </p:cNvPr>
          <p:cNvSpPr txBox="1"/>
          <p:nvPr/>
        </p:nvSpPr>
        <p:spPr>
          <a:xfrm>
            <a:off x="2375555" y="4172322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微信开发者工具</a:t>
            </a:r>
            <a:endParaRPr 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91F61E-3DAF-D346-B23E-1AB636336677}"/>
              </a:ext>
            </a:extLst>
          </p:cNvPr>
          <p:cNvSpPr txBox="1"/>
          <p:nvPr/>
        </p:nvSpPr>
        <p:spPr>
          <a:xfrm>
            <a:off x="7976085" y="4150022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微信开放平台</a:t>
            </a:r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9C7D0-3133-3F43-956E-E3F829AFF0E5}"/>
              </a:ext>
            </a:extLst>
          </p:cNvPr>
          <p:cNvSpPr txBox="1"/>
          <p:nvPr/>
        </p:nvSpPr>
        <p:spPr>
          <a:xfrm>
            <a:off x="5039934" y="624899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第三方平台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4003458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1" animBg="1"/>
      <p:bldP spid="4" grpId="0" animBg="1"/>
      <p:bldP spid="5" grpId="0" animBg="1"/>
      <p:bldP spid="8" grpId="0" animBg="1"/>
      <p:bldP spid="9" grpId="0" animBg="1"/>
      <p:bldP spid="11" grpId="0" animBg="1"/>
      <p:bldP spid="12" grpId="0" animBg="1"/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25"/>
            <a:ext cx="12192000" cy="683747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033153" y="2951948"/>
            <a:ext cx="5874305" cy="800213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defTabSz="1214755"/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架构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4127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开发框架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A1FA8F-0FCB-4B4C-8F66-1562D1D0D217}"/>
              </a:ext>
            </a:extLst>
          </p:cNvPr>
          <p:cNvSpPr txBox="1"/>
          <p:nvPr/>
        </p:nvSpPr>
        <p:spPr>
          <a:xfrm>
            <a:off x="904973" y="1564849"/>
            <a:ext cx="449834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原生小程序</a:t>
            </a:r>
            <a:r>
              <a:rPr lang="zh-Hans" altLang="en-US" dirty="0"/>
              <a:t>（</a:t>
            </a:r>
            <a:r>
              <a:rPr lang="en-US" altLang="zh-Hans" dirty="0"/>
              <a:t>.</a:t>
            </a:r>
            <a:r>
              <a:rPr lang="en-US" altLang="zh-Hans" dirty="0" err="1"/>
              <a:t>js</a:t>
            </a:r>
            <a:r>
              <a:rPr lang="zh-Hans" altLang="en-US" dirty="0"/>
              <a:t>、</a:t>
            </a:r>
            <a:r>
              <a:rPr lang="en-US" altLang="zh-Hans" dirty="0"/>
              <a:t>.</a:t>
            </a:r>
            <a:r>
              <a:rPr lang="en-US" altLang="zh-Hans" dirty="0" err="1"/>
              <a:t>wxml</a:t>
            </a:r>
            <a:r>
              <a:rPr lang="zh-Hans" altLang="en-US" dirty="0"/>
              <a:t>、</a:t>
            </a:r>
            <a:r>
              <a:rPr lang="en-US" altLang="zh-Hans" dirty="0"/>
              <a:t>.</a:t>
            </a:r>
            <a:r>
              <a:rPr lang="en-US" altLang="zh-Hans" dirty="0" err="1"/>
              <a:t>wxss</a:t>
            </a:r>
            <a:r>
              <a:rPr lang="zh-Hans" altLang="en-US" dirty="0"/>
              <a:t>、</a:t>
            </a:r>
            <a:r>
              <a:rPr lang="en-US" altLang="zh-Hans" dirty="0"/>
              <a:t>.</a:t>
            </a:r>
            <a:r>
              <a:rPr lang="en-US" altLang="zh-Hans" dirty="0" err="1"/>
              <a:t>json</a:t>
            </a:r>
            <a:r>
              <a:rPr lang="zh-Hans" altLang="en-US" dirty="0"/>
              <a:t>）</a:t>
            </a:r>
            <a:endParaRPr lang="en-US" altLang="zh-Han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dirty="0" err="1"/>
              <a:t>Wepy</a:t>
            </a:r>
            <a:r>
              <a:rPr lang="zh-CN" altLang="en-US" dirty="0"/>
              <a:t>（</a:t>
            </a:r>
            <a:r>
              <a:rPr lang="en-US" altLang="zh-CN" dirty="0"/>
              <a:t>.</a:t>
            </a:r>
            <a:r>
              <a:rPr lang="en-US" altLang="zh-CN" dirty="0" err="1"/>
              <a:t>wpy</a:t>
            </a:r>
            <a:r>
              <a:rPr lang="zh-Hans" altLang="en-US" dirty="0"/>
              <a:t>）</a:t>
            </a:r>
            <a:endParaRPr lang="en-US" altLang="zh-Han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Mpvue</a:t>
            </a:r>
            <a:r>
              <a:rPr lang="zh-CN" altLang="en-US" dirty="0"/>
              <a:t>（</a:t>
            </a:r>
            <a:r>
              <a:rPr lang="en-US" altLang="zh-CN" dirty="0"/>
              <a:t>.</a:t>
            </a:r>
            <a:r>
              <a:rPr lang="en-US" altLang="zh-CN" dirty="0" err="1"/>
              <a:t>vue</a:t>
            </a:r>
            <a:r>
              <a:rPr lang="en-US" altLang="zh-C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Taro</a:t>
            </a:r>
            <a:r>
              <a:rPr lang="zh-CN" altLang="en-US" dirty="0"/>
              <a:t>（</a:t>
            </a:r>
            <a:r>
              <a:rPr lang="en-US" altLang="zh-CN" dirty="0"/>
              <a:t>.</a:t>
            </a:r>
            <a:r>
              <a:rPr lang="en-US" altLang="zh-CN" dirty="0" err="1"/>
              <a:t>jsx</a:t>
            </a:r>
            <a:r>
              <a:rPr lang="en-US" altLang="zh-C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CF4143-9B07-6A45-84EA-FB36D4940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990" y="1193793"/>
            <a:ext cx="6282922" cy="463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43077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/>
          <p:nvPr/>
        </p:nvSpPr>
        <p:spPr>
          <a:xfrm>
            <a:off x="665018" y="449807"/>
            <a:ext cx="402573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小程序结构</a:t>
            </a:r>
            <a:endParaRPr kumimoji="1"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705519E-BB56-F44A-881F-88CE0C774A2F}"/>
              </a:ext>
            </a:extLst>
          </p:cNvPr>
          <p:cNvSpPr/>
          <p:nvPr/>
        </p:nvSpPr>
        <p:spPr>
          <a:xfrm>
            <a:off x="5147035" y="1960777"/>
            <a:ext cx="1348033" cy="5844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app.json</a:t>
            </a:r>
            <a:endParaRPr lang="en-US" sz="16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0A87A38-C769-D34C-826E-5E9203E86AAA}"/>
              </a:ext>
            </a:extLst>
          </p:cNvPr>
          <p:cNvSpPr/>
          <p:nvPr/>
        </p:nvSpPr>
        <p:spPr>
          <a:xfrm>
            <a:off x="1919026" y="4339745"/>
            <a:ext cx="1348033" cy="5844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page.js</a:t>
            </a:r>
            <a:endParaRPr lang="en-US" sz="16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15F419B-44B5-5746-9300-7CEAD7EF3D9B}"/>
              </a:ext>
            </a:extLst>
          </p:cNvPr>
          <p:cNvSpPr/>
          <p:nvPr/>
        </p:nvSpPr>
        <p:spPr>
          <a:xfrm>
            <a:off x="4072379" y="4339744"/>
            <a:ext cx="1348033" cy="5844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page.json</a:t>
            </a:r>
            <a:endParaRPr lang="en-US" sz="16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2048886-AC2F-8747-93D4-4F5A0E1F759B}"/>
              </a:ext>
            </a:extLst>
          </p:cNvPr>
          <p:cNvSpPr/>
          <p:nvPr/>
        </p:nvSpPr>
        <p:spPr>
          <a:xfrm>
            <a:off x="6225731" y="4339744"/>
            <a:ext cx="1348033" cy="5844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page.wxml</a:t>
            </a:r>
            <a:endParaRPr lang="en-US" sz="16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4A147A5-B81B-5641-B482-2152B8EC3EF7}"/>
              </a:ext>
            </a:extLst>
          </p:cNvPr>
          <p:cNvSpPr/>
          <p:nvPr/>
        </p:nvSpPr>
        <p:spPr>
          <a:xfrm>
            <a:off x="8379084" y="4339745"/>
            <a:ext cx="1348033" cy="5844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page.wxss</a:t>
            </a:r>
            <a:endParaRPr lang="en-US" sz="1600" dirty="0"/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0E1A20F7-A8BF-3640-9977-84141E7F4520}"/>
              </a:ext>
            </a:extLst>
          </p:cNvPr>
          <p:cNvCxnSpPr>
            <a:cxnSpLocks/>
            <a:stCxn id="2" idx="2"/>
            <a:endCxn id="8" idx="0"/>
          </p:cNvCxnSpPr>
          <p:nvPr/>
        </p:nvCxnSpPr>
        <p:spPr>
          <a:xfrm rot="5400000">
            <a:off x="3309795" y="1828488"/>
            <a:ext cx="1794506" cy="3228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04F31D0B-CEAD-9140-8EA5-12A8085EF221}"/>
              </a:ext>
            </a:extLst>
          </p:cNvPr>
          <p:cNvCxnSpPr>
            <a:stCxn id="2" idx="2"/>
            <a:endCxn id="9" idx="0"/>
          </p:cNvCxnSpPr>
          <p:nvPr/>
        </p:nvCxnSpPr>
        <p:spPr>
          <a:xfrm rot="5400000">
            <a:off x="4386472" y="2905163"/>
            <a:ext cx="1794505" cy="107465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2EFE2EBC-2F0F-7F4D-A7B9-93903583EAC3}"/>
              </a:ext>
            </a:extLst>
          </p:cNvPr>
          <p:cNvCxnSpPr>
            <a:stCxn id="2" idx="2"/>
            <a:endCxn id="10" idx="0"/>
          </p:cNvCxnSpPr>
          <p:nvPr/>
        </p:nvCxnSpPr>
        <p:spPr>
          <a:xfrm rot="16200000" flipH="1">
            <a:off x="5463148" y="2903143"/>
            <a:ext cx="1794505" cy="10786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82A9ED16-2ECC-644A-B5D1-82574A2C1593}"/>
              </a:ext>
            </a:extLst>
          </p:cNvPr>
          <p:cNvCxnSpPr>
            <a:cxnSpLocks/>
            <a:stCxn id="2" idx="2"/>
            <a:endCxn id="11" idx="0"/>
          </p:cNvCxnSpPr>
          <p:nvPr/>
        </p:nvCxnSpPr>
        <p:spPr>
          <a:xfrm rot="16200000" flipH="1">
            <a:off x="6539823" y="1826467"/>
            <a:ext cx="1794506" cy="32320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19092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62"/>
            <a:ext cx="12192000" cy="683747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033153" y="2951948"/>
            <a:ext cx="5874305" cy="800213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defTabSz="1214755"/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示例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5855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6"/>
  <p:tag name="CDT_TARGETSHAPE_NEW" val="2"/>
  <p:tag name="CDT_PROT" val="3"/>
  <p:tag name="CDT_PROT_TOP" val="0"/>
  <p:tag name="CDT_PROT_LEFT" val="360"/>
  <p:tag name="CDT_PROT_WIDTH" val="0,1250394"/>
  <p:tag name="CDT_PROT_HEIGHT" val="0,125039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6"/>
  <p:tag name="CDT_TARGETSHAPE_NEW" val="2"/>
  <p:tag name="CDT_PROT" val="3"/>
  <p:tag name="CDT_PROT_TOP" val="0"/>
  <p:tag name="CDT_PROT_LEFT" val="360"/>
  <p:tag name="CDT_PROT_WIDTH" val="0,1250394"/>
  <p:tag name="CDT_PROT_HEIGHT" val="0,125039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2689</TotalTime>
  <Words>447</Words>
  <Application>Microsoft Macintosh PowerPoint</Application>
  <PresentationFormat>Widescreen</PresentationFormat>
  <Paragraphs>107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DengXian</vt:lpstr>
      <vt:lpstr>DengXian Light</vt:lpstr>
      <vt:lpstr>微软雅黑</vt:lpstr>
      <vt:lpstr>Arial</vt:lpstr>
      <vt:lpstr>Calibri</vt:lpstr>
      <vt:lpstr>Gill Sans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 365</dc:creator>
  <cp:lastModifiedBy>Microsoft Office User</cp:lastModifiedBy>
  <cp:revision>433</cp:revision>
  <dcterms:created xsi:type="dcterms:W3CDTF">2018-04-25T07:00:00Z</dcterms:created>
  <dcterms:modified xsi:type="dcterms:W3CDTF">2018-07-24T06:06:48Z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